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94" r:id="rId4"/>
    <p:sldId id="314" r:id="rId5"/>
    <p:sldId id="300" r:id="rId6"/>
    <p:sldId id="302" r:id="rId7"/>
    <p:sldId id="303" r:id="rId8"/>
    <p:sldId id="305" r:id="rId9"/>
    <p:sldId id="306" r:id="rId10"/>
    <p:sldId id="307" r:id="rId11"/>
    <p:sldId id="308" r:id="rId12"/>
    <p:sldId id="309" r:id="rId13"/>
    <p:sldId id="313" r:id="rId14"/>
    <p:sldId id="310" r:id="rId15"/>
    <p:sldId id="312" r:id="rId16"/>
    <p:sldId id="315" r:id="rId17"/>
    <p:sldId id="316" r:id="rId18"/>
    <p:sldId id="317" r:id="rId19"/>
    <p:sldId id="318" r:id="rId20"/>
    <p:sldId id="319" r:id="rId21"/>
    <p:sldId id="298" r:id="rId22"/>
    <p:sldId id="299" r:id="rId23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40" autoAdjust="0"/>
  </p:normalViewPr>
  <p:slideViewPr>
    <p:cSldViewPr>
      <p:cViewPr varScale="1">
        <p:scale>
          <a:sx n="91" d="100"/>
          <a:sy n="91" d="100"/>
        </p:scale>
        <p:origin x="1320" y="84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B08F6-A763-4ECC-B1F1-39E9678FD059}" type="datetimeFigureOut">
              <a:rPr lang="ru-RU" smtClean="0"/>
              <a:t>06.02.2022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35945-36D0-4FB2-87A3-DB123570D9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28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Всем</a:t>
            </a:r>
            <a:r>
              <a:rPr lang="ru-RU" baseline="0" dirty="0" smtClean="0"/>
              <a:t> привет. Меня зовут Александр. Сегодня я представляю свой проект по прогнозированию узловых коэффициентов энергосистемы.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995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представлена медианная нагрузка станций.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идно, что часть станций производят значительно меньше электроэнергии других, поэтому оставим 5 самых больших,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как только они могут значительно влиять на энергосистему.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246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Всего в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Сибири 273 сечения, что очень много. Для обора самых значимых  выберем 20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крупнейши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сечение по показателю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переток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ереток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сечениям - это количество электроэнергии, которое перетекало из одного узла в другой. В дальнейшем мы не сможем использовать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перетоки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так как их значение очень сложно прогнозировать,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 будем использовать ремонты и запирания данных сечения. Запирания и ремонты влияют на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переток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поэтому косвенно через них мы будем предсказывать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переток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31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Из попарного распределения</a:t>
            </a:r>
            <a:r>
              <a:rPr lang="ru-RU" baseline="0" dirty="0" smtClean="0"/>
              <a:t> коэффициента узловой цены и </a:t>
            </a:r>
            <a:r>
              <a:rPr lang="ru-RU" baseline="0" dirty="0" err="1" smtClean="0"/>
              <a:t>перетока</a:t>
            </a:r>
            <a:r>
              <a:rPr lang="ru-RU" baseline="0" dirty="0" smtClean="0"/>
              <a:t> заметна линейная зависимость. Также видно, что номер месяца влияет на зависимость.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2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Выберем сечения с корреляцией  по модулю больше 0.4. Заметим,</a:t>
            </a:r>
            <a:r>
              <a:rPr lang="ru-RU" baseline="0" dirty="0" smtClean="0"/>
              <a:t> что есть сечения «на запад / на восток». Например </a:t>
            </a:r>
            <a:r>
              <a:rPr lang="ru-RU" baseline="0" dirty="0" err="1" smtClean="0"/>
              <a:t>Назаровское</a:t>
            </a:r>
            <a:r>
              <a:rPr lang="ru-RU" baseline="0" dirty="0" smtClean="0"/>
              <a:t> «на запад» и «на восток». У них одинаковая корреляция, отличается лишь знак. Из графика видно, что показатели зеркально повторяют друг друга, поэтому условимся, что оставим сечения «на запад».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332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Некоторые сечения, например выдача Саяно-Шушенской</a:t>
            </a:r>
            <a:r>
              <a:rPr lang="ru-RU" baseline="0" dirty="0" smtClean="0"/>
              <a:t>  ГЭС коррелируют с уже отобранными макропоказателями, поэтому их мы также использовать не будем. По этой же причине уберем, например, «БПП, Озерная – Тайшет».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001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 как нужно предсказать несколько переменных по одним входным данным, я использовал</a:t>
            </a:r>
            <a:r>
              <a:rPr lang="ru-RU" baseline="0" dirty="0" smtClean="0"/>
              <a:t> нейронные сети. Из-за небольшого количества данных в сети было всего 2 скрытых слоя. Архитектура сети представлена на слайде.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485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Обучение модели не заняло много времени, так как данных было немного и использовалась</a:t>
            </a:r>
            <a:r>
              <a:rPr lang="ru-RU" baseline="0" dirty="0" smtClean="0"/>
              <a:t> неглубокая сеть</a:t>
            </a:r>
            <a:r>
              <a:rPr lang="ru-RU" dirty="0" smtClean="0"/>
              <a:t>. На</a:t>
            </a:r>
            <a:r>
              <a:rPr lang="ru-RU" baseline="0" dirty="0" smtClean="0"/>
              <a:t> тестовый выборке контролировалось обучение модели. Видно, что модель не переобучилась.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80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Нейронная сеть показала</a:t>
            </a:r>
            <a:r>
              <a:rPr lang="ru-RU" baseline="0" dirty="0" smtClean="0"/>
              <a:t> результаты лучше существующей модели. Она хорошо угадывала выбросы, но средняя квадратичная ошибка была на уровне 10%, поэтому я попытался улучшить данный показатель и использовать </a:t>
            </a:r>
            <a:r>
              <a:rPr lang="ru-RU" baseline="0" dirty="0" err="1" smtClean="0"/>
              <a:t>катбуст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61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Был проведен </a:t>
            </a:r>
            <a:r>
              <a:rPr lang="ru-RU" dirty="0" err="1" smtClean="0"/>
              <a:t>гридсерч</a:t>
            </a:r>
            <a:r>
              <a:rPr lang="ru-RU" dirty="0" smtClean="0"/>
              <a:t> и определены оптимальные</a:t>
            </a:r>
            <a:r>
              <a:rPr lang="ru-RU" baseline="0" dirty="0" smtClean="0"/>
              <a:t>  параметры алгоритма – они представлены на слайде. Дополнительно модель была обернут в класс </a:t>
            </a:r>
            <a:r>
              <a:rPr lang="en-US" baseline="0" dirty="0" err="1" smtClean="0"/>
              <a:t>MultiOutputRegressor</a:t>
            </a:r>
            <a:r>
              <a:rPr lang="ru-RU" baseline="0" dirty="0" smtClean="0"/>
              <a:t>, чтобы предсказать все </a:t>
            </a:r>
            <a:r>
              <a:rPr lang="ru-RU" baseline="0" dirty="0" err="1" smtClean="0"/>
              <a:t>таргеты</a:t>
            </a:r>
            <a:r>
              <a:rPr lang="ru-RU" baseline="0" dirty="0" smtClean="0"/>
              <a:t>.  Видно, что результаты модели точнее нейронной сети, также это подтвердили метрики.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271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 результатам предсказаний  лучшие </a:t>
            </a:r>
            <a:r>
              <a:rPr lang="ru-RU" dirty="0" err="1" smtClean="0"/>
              <a:t>метрикиполучились</a:t>
            </a:r>
            <a:r>
              <a:rPr lang="ru-RU" dirty="0" smtClean="0"/>
              <a:t> у </a:t>
            </a:r>
            <a:r>
              <a:rPr lang="en-US" dirty="0" err="1" smtClean="0"/>
              <a:t>CatBoosta</a:t>
            </a:r>
            <a:r>
              <a:rPr lang="ru-RU" dirty="0" smtClean="0"/>
              <a:t>. Дополнительно</a:t>
            </a:r>
            <a:r>
              <a:rPr lang="ru-RU" baseline="0" dirty="0" smtClean="0"/>
              <a:t> было получено в</a:t>
            </a:r>
            <a:r>
              <a:rPr lang="ru-RU" dirty="0" smtClean="0"/>
              <a:t>лияние </a:t>
            </a:r>
            <a:r>
              <a:rPr lang="ru-RU" dirty="0" err="1" smtClean="0"/>
              <a:t>фичей</a:t>
            </a:r>
            <a:r>
              <a:rPr lang="ru-RU" baseline="0" dirty="0" smtClean="0"/>
              <a:t>. Д</a:t>
            </a:r>
            <a:r>
              <a:rPr lang="ru-RU" dirty="0" smtClean="0"/>
              <a:t>ля каждого узла оно оказалось</a:t>
            </a:r>
            <a:r>
              <a:rPr lang="ru-RU" baseline="0" dirty="0" smtClean="0"/>
              <a:t> разное, что вполне закономерно. Например, узел 283 входит в сечение Красноярск, Кузбасс – Запад, а Саяно-Шушенская ГЭС находится  ближе прочих  ГЭС к нему. В свою очередь такие факторы как месяц и температура влияли примерно одинаково на все </a:t>
            </a:r>
            <a:r>
              <a:rPr lang="ru-RU" baseline="0" dirty="0" err="1" smtClean="0"/>
              <a:t>таргеты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99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Существующая линейная</a:t>
            </a:r>
            <a:r>
              <a:rPr lang="ru-RU" baseline="0" dirty="0" smtClean="0"/>
              <a:t> модель имеет большую погрешность, что значительно влияет на ожидаемые финансовые показатели. Необходимо улучшить метрики, разработав новую модель</a:t>
            </a:r>
            <a:r>
              <a:rPr lang="en-US" baseline="0" dirty="0" smtClean="0"/>
              <a:t>.</a:t>
            </a:r>
            <a:r>
              <a:rPr lang="ru-RU" baseline="0" dirty="0" smtClean="0"/>
              <a:t> Также стоит отметить, что имеющийся алгоритм плохо предсказывает выбросы.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468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</a:t>
            </a:r>
            <a:r>
              <a:rPr lang="ru-RU" baseline="0" dirty="0" smtClean="0"/>
              <a:t> результате удалось улучшить требуемые метрики, а также обнаружить новые показатели, влияющие на целевую переменную. В целом можно считать полученный результат </a:t>
            </a:r>
            <a:r>
              <a:rPr lang="ru-RU" baseline="0" dirty="0" err="1" smtClean="0"/>
              <a:t>приемлимым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82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Спасибо за внимание, готов</a:t>
            </a:r>
            <a:r>
              <a:rPr lang="ru-RU" baseline="0" dirty="0" smtClean="0"/>
              <a:t> </a:t>
            </a:r>
            <a:r>
              <a:rPr lang="ru-RU" dirty="0" smtClean="0"/>
              <a:t>ответить на вопросы.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48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качестве данных использовался </a:t>
            </a:r>
            <a:r>
              <a:rPr lang="ru-RU" dirty="0" err="1" smtClean="0"/>
              <a:t>датасет</a:t>
            </a:r>
            <a:r>
              <a:rPr lang="ru-RU" dirty="0" smtClean="0"/>
              <a:t> почасовых параметров энергосистемы Сибири</a:t>
            </a:r>
            <a:r>
              <a:rPr lang="ru-RU" baseline="0" dirty="0" smtClean="0"/>
              <a:t> за последние 5 лет. Большинство признаков полностью заполнены. Основная часть </a:t>
            </a:r>
            <a:r>
              <a:rPr lang="ru-RU" baseline="0" dirty="0" err="1" smtClean="0"/>
              <a:t>фичей</a:t>
            </a:r>
            <a:r>
              <a:rPr lang="ru-RU" baseline="0" dirty="0" smtClean="0"/>
              <a:t> это категориальные признаки, которые описывают наличие или отсутствие ремонта или запирания сечений.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69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Коэффициенты прогнозируются относительно цены узла Барнаульская-500 .</a:t>
            </a:r>
            <a:r>
              <a:rPr lang="ru-RU" baseline="0" dirty="0" smtClean="0"/>
              <a:t> Он считается основным</a:t>
            </a:r>
            <a:r>
              <a:rPr lang="ru-RU" dirty="0" smtClean="0"/>
              <a:t>, так как это географически самый крупный узел рядом с европейской частью России, где цена на электроэнергию выше, чем в Сибири, что в значительной мере определяет цену в самой Сибири.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36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Данные необходимо очистить от выбросов. </a:t>
            </a:r>
            <a:r>
              <a:rPr lang="ru-RU" baseline="0" dirty="0" smtClean="0"/>
              <a:t> </a:t>
            </a:r>
            <a:r>
              <a:rPr lang="ru-RU" dirty="0" smtClean="0"/>
              <a:t>Они могут быть обусловлены нарушениями работы энергосистемы или ошибками планирования режимов,</a:t>
            </a:r>
            <a:r>
              <a:rPr lang="ru-RU" baseline="0" dirty="0" smtClean="0"/>
              <a:t> которые мы не будем учитывать, так как они </a:t>
            </a:r>
            <a:r>
              <a:rPr lang="ru-RU" dirty="0" smtClean="0"/>
              <a:t>случаются крайне редко.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19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Посмотрим на распределение коэффициентов узловых цен – это наши целевые переменные. Не будем убирать выбросы, так как они могут быть обусловлены показателями энергосистемы Сибири в конкретный час.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389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Посмотрим на корреляцию макропоказателей с </a:t>
            </a:r>
            <a:r>
              <a:rPr lang="ru-RU" dirty="0" err="1" smtClean="0"/>
              <a:t>таргетами</a:t>
            </a:r>
            <a:r>
              <a:rPr lang="ru-RU" dirty="0" smtClean="0"/>
              <a:t>.</a:t>
            </a:r>
            <a:r>
              <a:rPr lang="ru-RU" baseline="0" dirty="0" smtClean="0"/>
              <a:t> </a:t>
            </a:r>
            <a:r>
              <a:rPr lang="ru-RU" dirty="0" smtClean="0"/>
              <a:t>Можно заметить,</a:t>
            </a:r>
            <a:r>
              <a:rPr lang="ru-RU" baseline="0" dirty="0" smtClean="0"/>
              <a:t> что значения для каждого узла примерно одинаковые. Выберем самые коррелирующие показатели и посмотрим на попарную корреляцию.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777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Из-за высокой парной корреляции с показателем ГЭС отбросим Выработку ТЭС (выработка тепловых станций конкурирует с выработкой гидроэлектростанций, поэтому показатели сильно взаимосвязаны). Также отбросим </a:t>
            </a:r>
            <a:r>
              <a:rPr lang="ru-RU" dirty="0" err="1" smtClean="0"/>
              <a:t>фичу</a:t>
            </a:r>
            <a:r>
              <a:rPr lang="ru-RU" dirty="0" smtClean="0"/>
              <a:t> год: высокая взаимная корреляция объясняется тем, что выработка гидроэлектростанция напрямую зависит от </a:t>
            </a:r>
            <a:r>
              <a:rPr lang="ru-RU" dirty="0" err="1" smtClean="0"/>
              <a:t>приточности</a:t>
            </a:r>
            <a:r>
              <a:rPr lang="ru-RU" dirty="0" smtClean="0"/>
              <a:t> рек, так называемой водности, что определяется годом.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374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Рассмотрим более подробно основной показатель: </a:t>
            </a:r>
            <a:r>
              <a:rPr lang="ru-RU" dirty="0" err="1" smtClean="0"/>
              <a:t>гидроэлеткростанции</a:t>
            </a:r>
            <a:r>
              <a:rPr lang="ru-RU" dirty="0" smtClean="0"/>
              <a:t>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заметить, что разные объекты в разной степени коррелируют с целевыми переменными и, в основном, значительно.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5945-36D0-4FB2-87A3-DB123570D99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60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02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hap.readthedocs.io/en/latest/index.html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atsenergo.ru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so-ups.ru/" TargetMode="External"/><Relationship Id="rId5" Type="http://schemas.openxmlformats.org/officeDocument/2006/relationships/hyperlink" Target="https://pytorch.org/docs/stable/nn.html" TargetMode="External"/><Relationship Id="rId4" Type="http://schemas.openxmlformats.org/officeDocument/2006/relationships/hyperlink" Target="https://catboost.a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1628800"/>
            <a:ext cx="10810800" cy="51125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lvl="0" algn="ctr">
              <a:defRPr/>
            </a:pPr>
            <a:r>
              <a:rPr lang="ru-RU" sz="4400" b="1" dirty="0">
                <a:solidFill>
                  <a:srgbClr val="333F48"/>
                </a:solidFill>
                <a:latin typeface="SB Sans Display Semibold"/>
              </a:rPr>
              <a:t>Дипломный проект на тему:</a:t>
            </a:r>
            <a:br>
              <a:rPr lang="ru-RU" sz="4400" b="1" dirty="0">
                <a:solidFill>
                  <a:srgbClr val="333F48"/>
                </a:solidFill>
                <a:latin typeface="SB Sans Display Semibold"/>
              </a:rPr>
            </a:br>
            <a:r>
              <a:rPr lang="ru-RU" sz="4400" b="1" dirty="0">
                <a:solidFill>
                  <a:srgbClr val="333F48"/>
                </a:solidFill>
                <a:latin typeface="SB Sans Display Semibold"/>
              </a:rPr>
              <a:t>«Прогнозирование коэффициентов узловых цен Единой энергетической системы </a:t>
            </a:r>
            <a:r>
              <a:rPr lang="ru-RU" sz="4400" b="1" dirty="0" smtClean="0">
                <a:solidFill>
                  <a:srgbClr val="333F48"/>
                </a:solidFill>
                <a:latin typeface="SB Sans Display Semibold"/>
              </a:rPr>
              <a:t>России»</a:t>
            </a:r>
          </a:p>
          <a:p>
            <a:pPr lvl="0" algn="ctr">
              <a:defRPr/>
            </a:pPr>
            <a:endParaRPr lang="ru-RU" sz="4400" b="1" dirty="0">
              <a:solidFill>
                <a:srgbClr val="333F48"/>
              </a:solidFill>
              <a:latin typeface="SB Sans Display Semibold"/>
            </a:endParaRPr>
          </a:p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400" b="0" i="0" u="none" strike="noStrike" cap="none" spc="0" dirty="0" smtClean="0">
                <a:ln>
                  <a:noFill/>
                </a:ln>
                <a:solidFill>
                  <a:srgbClr val="333F48"/>
                </a:solidFill>
              </a:rPr>
              <a:t>Слушатель:</a:t>
            </a:r>
            <a:r>
              <a:rPr lang="ru-RU" sz="4400" b="0" i="0" u="none" strike="noStrike" cap="none" spc="0" dirty="0">
                <a:ln>
                  <a:noFill/>
                </a:ln>
                <a:solidFill>
                  <a:srgbClr val="333F48"/>
                </a:solidFill>
              </a:rPr>
              <a:t/>
            </a:r>
            <a:br>
              <a:rPr lang="ru-RU" sz="4400" b="0" i="0" u="none" strike="noStrike" cap="none" spc="0" dirty="0">
                <a:ln>
                  <a:noFill/>
                </a:ln>
                <a:solidFill>
                  <a:srgbClr val="333F48"/>
                </a:solidFill>
              </a:rPr>
            </a:br>
            <a:r>
              <a:rPr lang="ru-RU" sz="4400" dirty="0" smtClean="0">
                <a:solidFill>
                  <a:srgbClr val="333F48"/>
                </a:solidFill>
              </a:rPr>
              <a:t>Вишняков Александр Игоревич</a:t>
            </a:r>
            <a:endParaRPr lang="ru-RU" sz="4400" dirty="0">
              <a:solidFill>
                <a:srgbClr val="333F4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56354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показателей энергосистемы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10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18" y="993733"/>
            <a:ext cx="9412888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1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56354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показателей энергосистемы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11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30" y="853101"/>
            <a:ext cx="7470663" cy="56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4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56354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показателей энергосистемы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52" y="939223"/>
            <a:ext cx="7322696" cy="54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0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56354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показателей энергосистемы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6" y="939223"/>
            <a:ext cx="5960772" cy="54393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22" y="4669807"/>
            <a:ext cx="5596139" cy="18013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59" y="2956866"/>
            <a:ext cx="5705867" cy="18150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58" y="1143779"/>
            <a:ext cx="5705866" cy="18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3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56354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показателей энергосистемы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13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798602"/>
            <a:ext cx="8928992" cy="57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56354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Моделирование алгоритма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14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3" t="9225" r="28022" b="11314"/>
          <a:stretch/>
        </p:blipFill>
        <p:spPr>
          <a:xfrm rot="16200000">
            <a:off x="4967582" y="-231139"/>
            <a:ext cx="6043166" cy="7176260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23C78131-749E-4CC6-A080-4235AD358BC7}"/>
              </a:ext>
            </a:extLst>
          </p:cNvPr>
          <p:cNvSpPr>
            <a:spLocks/>
          </p:cNvSpPr>
          <p:nvPr/>
        </p:nvSpPr>
        <p:spPr bwMode="auto">
          <a:xfrm>
            <a:off x="335360" y="813732"/>
            <a:ext cx="4536504" cy="556484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2400" dirty="0" smtClean="0">
                <a:latin typeface="SB Sans Text Light"/>
                <a:cs typeface="SB Sans Text Light"/>
              </a:rPr>
              <a:t>Слой выхода (9)</a:t>
            </a:r>
          </a:p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ru-RU" sz="2400" dirty="0" smtClean="0"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ru-RU" sz="2400" dirty="0" smtClean="0"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2400" dirty="0" smtClean="0">
                <a:latin typeface="SB Sans Text Light"/>
                <a:cs typeface="SB Sans Text Light"/>
              </a:rPr>
              <a:t>Скрытый слой (12)</a:t>
            </a:r>
            <a:endParaRPr lang="ru-RU" sz="2400" dirty="0"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ru-RU" sz="2400" dirty="0" smtClean="0"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ru-RU" sz="2400" dirty="0" smtClean="0"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2400" dirty="0" smtClean="0">
                <a:latin typeface="SB Sans Text Light"/>
                <a:cs typeface="SB Sans Text Light"/>
              </a:rPr>
              <a:t>Скрытый слой (20)</a:t>
            </a:r>
          </a:p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ru-RU" sz="2400" dirty="0" smtClean="0"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ru-RU" sz="2400" dirty="0"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2400" dirty="0" smtClean="0">
                <a:latin typeface="SB Sans Text Light"/>
                <a:cs typeface="SB Sans Text Light"/>
              </a:rPr>
              <a:t>Слой входа (19)</a:t>
            </a:r>
            <a:endParaRPr lang="ru-RU" sz="2400" dirty="0"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430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56354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Моделирование алгоритма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14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61" y="1359891"/>
            <a:ext cx="8265916" cy="42966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55986"/>
            <a:ext cx="8269422" cy="433620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486142" y="1355986"/>
            <a:ext cx="1152128" cy="176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039772" y="1444330"/>
            <a:ext cx="492558" cy="4033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8184233" y="991534"/>
            <a:ext cx="300448" cy="5033394"/>
          </a:xfrm>
          <a:custGeom>
            <a:avLst/>
            <a:gdLst>
              <a:gd name="connsiteX0" fmla="*/ 0 w 253391"/>
              <a:gd name="connsiteY0" fmla="*/ 0 h 5033394"/>
              <a:gd name="connsiteX1" fmla="*/ 176169 w 253391"/>
              <a:gd name="connsiteY1" fmla="*/ 1518407 h 5033394"/>
              <a:gd name="connsiteX2" fmla="*/ 125835 w 253391"/>
              <a:gd name="connsiteY2" fmla="*/ 2600587 h 5033394"/>
              <a:gd name="connsiteX3" fmla="*/ 251670 w 253391"/>
              <a:gd name="connsiteY3" fmla="*/ 3766657 h 5033394"/>
              <a:gd name="connsiteX4" fmla="*/ 16778 w 253391"/>
              <a:gd name="connsiteY4" fmla="*/ 5033394 h 503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91" h="5033394">
                <a:moveTo>
                  <a:pt x="0" y="0"/>
                </a:moveTo>
                <a:cubicBezTo>
                  <a:pt x="77598" y="542488"/>
                  <a:pt x="155196" y="1084976"/>
                  <a:pt x="176169" y="1518407"/>
                </a:cubicBezTo>
                <a:cubicBezTo>
                  <a:pt x="197142" y="1951838"/>
                  <a:pt x="113252" y="2225879"/>
                  <a:pt x="125835" y="2600587"/>
                </a:cubicBezTo>
                <a:cubicBezTo>
                  <a:pt x="138419" y="2975295"/>
                  <a:pt x="269846" y="3361189"/>
                  <a:pt x="251670" y="3766657"/>
                </a:cubicBezTo>
                <a:cubicBezTo>
                  <a:pt x="233494" y="4172125"/>
                  <a:pt x="125136" y="4602759"/>
                  <a:pt x="16778" y="5033394"/>
                </a:cubicBezTo>
              </a:path>
            </a:pathLst>
          </a:cu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46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56354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Моделирование алгоритма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14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86142" y="1355986"/>
            <a:ext cx="1152128" cy="176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599"/>
            <a:ext cx="12192000" cy="55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3048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Моделирование алгоритма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14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86142" y="1355986"/>
            <a:ext cx="1152128" cy="176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755"/>
            <a:ext cx="12192000" cy="5512976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902707" y="4563063"/>
            <a:ext cx="4294510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000" dirty="0" err="1">
                <a:solidFill>
                  <a:srgbClr val="000000"/>
                </a:solidFill>
                <a:latin typeface="SB Sans Display Light"/>
              </a:rPr>
              <a:t>b</a:t>
            </a:r>
            <a:r>
              <a:rPr lang="en-US" altLang="ru-RU" sz="2000" dirty="0" err="1" smtClean="0">
                <a:solidFill>
                  <a:srgbClr val="000000"/>
                </a:solidFill>
                <a:latin typeface="SB Sans Display Light"/>
              </a:rPr>
              <a:t>est_params</a:t>
            </a:r>
            <a:r>
              <a:rPr lang="en-US" altLang="ru-RU" sz="2000" dirty="0" smtClean="0">
                <a:solidFill>
                  <a:srgbClr val="000000"/>
                </a:solidFill>
                <a:latin typeface="SB Sans Display Light"/>
              </a:rPr>
              <a:t>_ =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B Sans Display Light"/>
              </a:rPr>
              <a:t>{'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B Sans Display Light"/>
              </a:rPr>
              <a:t>depth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B Sans Display Light"/>
              </a:rPr>
              <a:t>': 12,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SB Sans Display Ligh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000" dirty="0">
                <a:solidFill>
                  <a:srgbClr val="000000"/>
                </a:solidFill>
                <a:latin typeface="SB Sans Display Light"/>
              </a:rPr>
              <a:t> </a:t>
            </a:r>
            <a:r>
              <a:rPr lang="en-US" altLang="ru-RU" sz="2000" dirty="0" smtClean="0">
                <a:solidFill>
                  <a:srgbClr val="000000"/>
                </a:solidFill>
                <a:latin typeface="SB Sans Display Light"/>
              </a:rPr>
              <a:t>                          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B Sans Display Light"/>
              </a:rPr>
              <a:t>'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B Sans Display Light"/>
              </a:rPr>
              <a:t>iterations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B Sans Display Light"/>
              </a:rPr>
              <a:t>': 400,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SB Sans Display Ligh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000" dirty="0">
                <a:solidFill>
                  <a:srgbClr val="000000"/>
                </a:solidFill>
                <a:latin typeface="SB Sans Display Light"/>
              </a:rPr>
              <a:t> </a:t>
            </a:r>
            <a:r>
              <a:rPr lang="en-US" altLang="ru-RU" sz="2000" dirty="0" smtClean="0">
                <a:solidFill>
                  <a:srgbClr val="000000"/>
                </a:solidFill>
                <a:latin typeface="SB Sans Display Light"/>
              </a:rPr>
              <a:t>                          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B Sans Display Light"/>
              </a:rPr>
              <a:t>'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B Sans Display Light"/>
              </a:rPr>
              <a:t>learning_rate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B Sans Display Light"/>
              </a:rPr>
              <a:t>': 0.15}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B Sans Display Light"/>
              </a:rPr>
              <a:t> </a:t>
            </a:r>
            <a:endParaRPr kumimoji="0" lang="ru-RU" alt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53533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56354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результатов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14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72" y="1167383"/>
            <a:ext cx="7233028" cy="466627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486142" y="1355986"/>
            <a:ext cx="1152128" cy="176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640704"/>
              </p:ext>
            </p:extLst>
          </p:nvPr>
        </p:nvGraphicFramePr>
        <p:xfrm>
          <a:off x="194056" y="2276872"/>
          <a:ext cx="4764916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41504">
                  <a:extLst>
                    <a:ext uri="{9D8B030D-6E8A-4147-A177-3AD203B41FA5}">
                      <a16:colId xmlns:a16="http://schemas.microsoft.com/office/drawing/2014/main" xmlns="" val="259284067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1480144656"/>
                    </a:ext>
                  </a:extLst>
                </a:gridCol>
                <a:gridCol w="1383252">
                  <a:extLst>
                    <a:ext uri="{9D8B030D-6E8A-4147-A177-3AD203B41FA5}">
                      <a16:colId xmlns:a16="http://schemas.microsoft.com/office/drawing/2014/main" xmlns="" val="3424581925"/>
                    </a:ext>
                  </a:extLst>
                </a:gridCol>
              </a:tblGrid>
              <a:tr h="37680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SB Sans Display Light"/>
                        </a:rPr>
                        <a:t>Алгоритм</a:t>
                      </a:r>
                      <a:endParaRPr lang="ru-RU" sz="2000" dirty="0">
                        <a:latin typeface="SB Sans Display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B Sans Display Light"/>
                        </a:rPr>
                        <a:t>RMSE</a:t>
                      </a:r>
                      <a:endParaRPr lang="ru-RU" sz="2000" dirty="0">
                        <a:latin typeface="SB Sans Display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B Sans Display Light"/>
                        </a:rPr>
                        <a:t>MSE</a:t>
                      </a:r>
                      <a:endParaRPr lang="ru-RU" sz="2000" dirty="0">
                        <a:latin typeface="SB Sans Display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8273849"/>
                  </a:ext>
                </a:extLst>
              </a:tr>
              <a:tr h="376809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SB Sans Display Light"/>
                        </a:rPr>
                        <a:t>Linear</a:t>
                      </a:r>
                      <a:endParaRPr lang="ru-RU" sz="2000" dirty="0">
                        <a:latin typeface="SB Sans Display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B Sans Display Light"/>
                        </a:rPr>
                        <a:t>16,12%</a:t>
                      </a:r>
                      <a:endParaRPr lang="ru-RU" sz="2000" dirty="0">
                        <a:latin typeface="SB Sans Display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B Sans Display Light"/>
                        </a:rPr>
                        <a:t>11,49%</a:t>
                      </a:r>
                      <a:endParaRPr lang="ru-RU" sz="2000" dirty="0">
                        <a:latin typeface="SB Sans Display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39641922"/>
                  </a:ext>
                </a:extLst>
              </a:tr>
              <a:tr h="376809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B Sans Display Light"/>
                        </a:rPr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B Sans Display Light"/>
                        </a:rPr>
                        <a:t>10,89%</a:t>
                      </a:r>
                      <a:endParaRPr lang="ru-RU" sz="2000" dirty="0">
                        <a:latin typeface="SB Sans Display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B Sans Display Light"/>
                        </a:rPr>
                        <a:t>5,98%</a:t>
                      </a:r>
                      <a:endParaRPr lang="ru-RU" sz="2000" dirty="0">
                        <a:latin typeface="SB Sans Display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3591518"/>
                  </a:ext>
                </a:extLst>
              </a:tr>
              <a:tr h="376809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SB Sans Display Light"/>
                        </a:rPr>
                        <a:t>CatBoost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SB Sans Display Light"/>
                        </a:rPr>
                        <a:t>6,42%</a:t>
                      </a:r>
                      <a:endParaRPr lang="ru-RU" sz="2000" b="1" dirty="0">
                        <a:latin typeface="SB Sans Display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SB Sans Display Light"/>
                        </a:rPr>
                        <a:t>3,43%</a:t>
                      </a:r>
                      <a:endParaRPr lang="ru-RU" sz="2000" b="1" dirty="0">
                        <a:latin typeface="SB Sans Display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963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7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0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 и ее проблематика</a:t>
            </a:r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en-US" dirty="0"/>
              <a:t>2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833F4A02-E5A9-40A9-AC16-A090A1C9364A}"/>
              </a:ext>
            </a:extLst>
          </p:cNvPr>
          <p:cNvSpPr>
            <a:spLocks/>
          </p:cNvSpPr>
          <p:nvPr/>
        </p:nvSpPr>
        <p:spPr bwMode="auto">
          <a:xfrm>
            <a:off x="838200" y="1844824"/>
            <a:ext cx="10820400" cy="40909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dirty="0" smtClean="0">
                <a:latin typeface="SB Sans Text Light"/>
                <a:cs typeface="SB Sans Text Light"/>
              </a:rPr>
              <a:t>Узловые коэффициенты используются в бюджетном процессе компании, что непосредственно влияет на ожидаемые финансовые показатели.</a:t>
            </a:r>
            <a:endParaRPr lang="ru-RU" dirty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dirty="0" smtClean="0">
                <a:latin typeface="SB Sans Text Light"/>
                <a:cs typeface="SB Sans Text Light"/>
              </a:rPr>
              <a:t>У существующей модели </a:t>
            </a:r>
            <a:r>
              <a:rPr lang="en-US" dirty="0" smtClean="0">
                <a:latin typeface="SB Sans Text Light"/>
                <a:cs typeface="SB Sans Text Light"/>
              </a:rPr>
              <a:t>MAE&gt;10%, RMSE&gt;15%</a:t>
            </a:r>
            <a:r>
              <a:rPr lang="ru-RU" dirty="0" smtClean="0">
                <a:latin typeface="SB Sans Text Light"/>
                <a:cs typeface="SB Sans Text Light"/>
              </a:rPr>
              <a:t>, что превышает ожидаемые показатели в рамках данной задачи</a:t>
            </a:r>
            <a:r>
              <a:rPr lang="en-US" dirty="0" smtClean="0">
                <a:latin typeface="SB Sans Text Light"/>
                <a:cs typeface="SB Sans Text Light"/>
              </a:rPr>
              <a:t>.</a:t>
            </a:r>
            <a:endParaRPr lang="en-US" dirty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dirty="0" smtClean="0">
                <a:latin typeface="SB Sans Text Light"/>
                <a:cs typeface="SB Sans Text Light"/>
              </a:rPr>
              <a:t>Существующая линейная модель недостаточно точно предсказывает выбросы целевой переменной</a:t>
            </a:r>
            <a:r>
              <a:rPr lang="ru-RU" dirty="0">
                <a:latin typeface="SB Sans Text Light"/>
                <a:cs typeface="SB Sans Text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5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0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/>
              <a:t>4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23C78131-749E-4CC6-A080-4235AD358BC7}"/>
              </a:ext>
            </a:extLst>
          </p:cNvPr>
          <p:cNvSpPr>
            <a:spLocks/>
          </p:cNvSpPr>
          <p:nvPr/>
        </p:nvSpPr>
        <p:spPr bwMode="auto">
          <a:xfrm>
            <a:off x="838200" y="16850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dirty="0" smtClean="0">
                <a:latin typeface="SB Sans Text Light"/>
                <a:cs typeface="SB Sans Text Light"/>
              </a:rPr>
              <a:t>Были изучены макропоказатели энергосистемы Сибири, получены и использованы дополнительные признаки для нового алгоритма предсказания узловых коэффициентов.</a:t>
            </a:r>
            <a:endParaRPr lang="ru-RU" dirty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dirty="0" smtClean="0">
                <a:latin typeface="SB Sans Text Light"/>
                <a:cs typeface="SB Sans Text Light"/>
              </a:rPr>
              <a:t>Улучшены метрики </a:t>
            </a:r>
            <a:r>
              <a:rPr lang="en-US" dirty="0" smtClean="0">
                <a:latin typeface="SB Sans Text Light"/>
                <a:cs typeface="SB Sans Text Light"/>
              </a:rPr>
              <a:t>MAE&lt;4% (</a:t>
            </a:r>
            <a:r>
              <a:rPr lang="ru-RU" dirty="0" smtClean="0">
                <a:latin typeface="SB Sans Text Light"/>
                <a:cs typeface="SB Sans Text Light"/>
              </a:rPr>
              <a:t>было </a:t>
            </a:r>
            <a:r>
              <a:rPr lang="en-US" dirty="0" smtClean="0">
                <a:latin typeface="SB Sans Text Light"/>
                <a:cs typeface="SB Sans Text Light"/>
              </a:rPr>
              <a:t>&gt;10%), RMSE&lt;7% (</a:t>
            </a:r>
            <a:r>
              <a:rPr lang="ru-RU" dirty="0" smtClean="0">
                <a:latin typeface="SB Sans Text Light"/>
                <a:cs typeface="SB Sans Text Light"/>
              </a:rPr>
              <a:t>было </a:t>
            </a:r>
            <a:r>
              <a:rPr lang="en-US" dirty="0" smtClean="0">
                <a:latin typeface="SB Sans Text Light"/>
                <a:cs typeface="SB Sans Text Light"/>
              </a:rPr>
              <a:t>&gt;15%).</a:t>
            </a:r>
            <a:endParaRPr lang="en-US" dirty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dirty="0" smtClean="0">
                <a:latin typeface="SB Sans Text Light"/>
                <a:cs typeface="SB Sans Text Light"/>
              </a:rPr>
              <a:t>Новая модель значительно лучше предсказывает </a:t>
            </a:r>
            <a:r>
              <a:rPr lang="ru-RU" dirty="0">
                <a:latin typeface="SB Sans Text Light"/>
                <a:cs typeface="SB Sans Text Light"/>
              </a:rPr>
              <a:t>выбросы целевой переменной.</a:t>
            </a:r>
          </a:p>
        </p:txBody>
      </p:sp>
    </p:spTree>
    <p:extLst>
      <p:ext uri="{BB962C8B-B14F-4D97-AF65-F5344CB8AC3E}">
        <p14:creationId xmlns:p14="http://schemas.microsoft.com/office/powerpoint/2010/main" val="68780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0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/>
              <a:t>5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C4B5CB2B-C20A-4281-BA84-62BDF59F6065}"/>
              </a:ext>
            </a:extLst>
          </p:cNvPr>
          <p:cNvSpPr>
            <a:spLocks/>
          </p:cNvSpPr>
          <p:nvPr/>
        </p:nvSpPr>
        <p:spPr bwMode="auto">
          <a:xfrm>
            <a:off x="838200" y="16850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>
                <a:latin typeface="SB Sans Text Light"/>
                <a:cs typeface="SB Sans Text Light"/>
                <a:hlinkClick r:id="rId4"/>
              </a:rPr>
              <a:t>https://catboost.ai</a:t>
            </a:r>
            <a:r>
              <a:rPr lang="en-US" dirty="0" smtClean="0">
                <a:latin typeface="SB Sans Text Light"/>
                <a:cs typeface="SB Sans Text Light"/>
                <a:hlinkClick r:id="rId4"/>
              </a:rPr>
              <a:t>/</a:t>
            </a:r>
            <a:endParaRPr lang="en-US" dirty="0" smtClean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>
                <a:latin typeface="SB Sans Text Light"/>
                <a:cs typeface="SB Sans Text Light"/>
                <a:hlinkClick r:id="rId5"/>
              </a:rPr>
              <a:t>https://</a:t>
            </a:r>
            <a:r>
              <a:rPr lang="en-US" dirty="0" smtClean="0">
                <a:latin typeface="SB Sans Text Light"/>
                <a:cs typeface="SB Sans Text Light"/>
                <a:hlinkClick r:id="rId5"/>
              </a:rPr>
              <a:t>pytorch.org/docs/stable/nn.html</a:t>
            </a:r>
            <a:endParaRPr lang="en-US" dirty="0" smtClean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>
                <a:latin typeface="SB Sans Text Light"/>
                <a:cs typeface="SB Sans Text Light"/>
                <a:hlinkClick r:id="rId6"/>
              </a:rPr>
              <a:t>https://www.so-ups.ru</a:t>
            </a:r>
            <a:r>
              <a:rPr lang="en-US" dirty="0" smtClean="0">
                <a:latin typeface="SB Sans Text Light"/>
                <a:cs typeface="SB Sans Text Light"/>
                <a:hlinkClick r:id="rId6"/>
              </a:rPr>
              <a:t>/</a:t>
            </a:r>
            <a:endParaRPr lang="en-US" dirty="0" smtClean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>
                <a:latin typeface="SB Sans Text Light"/>
                <a:cs typeface="SB Sans Text Light"/>
                <a:hlinkClick r:id="rId7"/>
              </a:rPr>
              <a:t>https://www.atsenergo.ru</a:t>
            </a:r>
            <a:r>
              <a:rPr lang="en-US" dirty="0" smtClean="0">
                <a:latin typeface="SB Sans Text Light"/>
                <a:cs typeface="SB Sans Text Light"/>
                <a:hlinkClick r:id="rId7"/>
              </a:rPr>
              <a:t>/</a:t>
            </a:r>
            <a:endParaRPr lang="en-US" dirty="0" smtClean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smtClean="0">
                <a:latin typeface="SB Sans Text Light"/>
                <a:cs typeface="SB Sans Text Light"/>
                <a:hlinkClick r:id="rId8"/>
              </a:rPr>
              <a:t>https</a:t>
            </a:r>
            <a:r>
              <a:rPr lang="en-US" dirty="0">
                <a:latin typeface="SB Sans Text Light"/>
                <a:cs typeface="SB Sans Text Light"/>
                <a:hlinkClick r:id="rId8"/>
              </a:rPr>
              <a:t>://</a:t>
            </a:r>
            <a:r>
              <a:rPr lang="en-US" dirty="0" smtClean="0">
                <a:latin typeface="SB Sans Text Light"/>
                <a:cs typeface="SB Sans Text Light"/>
                <a:hlinkClick r:id="rId8"/>
              </a:rPr>
              <a:t>shap.readthedocs.io/en/latest/index.html</a:t>
            </a:r>
            <a:endParaRPr lang="en-US" dirty="0" smtClean="0"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62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0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данных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833F4A02-E5A9-40A9-AC16-A090A1C9364A}"/>
              </a:ext>
            </a:extLst>
          </p:cNvPr>
          <p:cNvSpPr>
            <a:spLocks/>
          </p:cNvSpPr>
          <p:nvPr/>
        </p:nvSpPr>
        <p:spPr bwMode="auto">
          <a:xfrm>
            <a:off x="5303912" y="1727498"/>
            <a:ext cx="5762083" cy="40909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000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dirty="0" smtClean="0">
                <a:latin typeface="SB Sans Text Light"/>
                <a:cs typeface="SB Sans Text Light"/>
              </a:rPr>
              <a:t>Данные за пять лет (2017-2021)</a:t>
            </a:r>
          </a:p>
          <a:p>
            <a:pPr defTabSz="360000">
              <a:lnSpc>
                <a:spcPct val="100000"/>
              </a:lnSpc>
              <a:spcBef>
                <a:spcPts val="0"/>
              </a:spcBef>
              <a:defRPr/>
            </a:pPr>
            <a:endParaRPr lang="ru-RU" dirty="0">
              <a:latin typeface="SB Sans Text Light"/>
              <a:cs typeface="SB Sans Text Light"/>
            </a:endParaRPr>
          </a:p>
          <a:p>
            <a:pPr defTabSz="3600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latin typeface="SB Sans Text Light"/>
                <a:cs typeface="SB Sans Text Light"/>
              </a:rPr>
              <a:t>43 </a:t>
            </a:r>
            <a:r>
              <a:rPr lang="en-US" dirty="0" smtClean="0">
                <a:latin typeface="SB Sans Text Light"/>
                <a:cs typeface="SB Sans Text Light"/>
              </a:rPr>
              <a:t>824</a:t>
            </a:r>
            <a:r>
              <a:rPr lang="ru-RU" dirty="0" smtClean="0">
                <a:latin typeface="SB Sans Text Light"/>
                <a:cs typeface="SB Sans Text Light"/>
              </a:rPr>
              <a:t> строки</a:t>
            </a:r>
          </a:p>
          <a:p>
            <a:pPr defTabSz="360000">
              <a:lnSpc>
                <a:spcPct val="100000"/>
              </a:lnSpc>
              <a:spcBef>
                <a:spcPts val="0"/>
              </a:spcBef>
              <a:defRPr/>
            </a:pPr>
            <a:endParaRPr lang="ru-RU" dirty="0" smtClean="0">
              <a:latin typeface="SB Sans Text Light"/>
              <a:cs typeface="SB Sans Text Light"/>
            </a:endParaRPr>
          </a:p>
          <a:p>
            <a:pPr defTabSz="36000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dirty="0" smtClean="0">
                <a:latin typeface="SB Sans Text Light"/>
                <a:cs typeface="SB Sans Text Light"/>
              </a:rPr>
              <a:t>855 столбцов (546 категориальных признаков и 309 числовых)</a:t>
            </a:r>
          </a:p>
          <a:p>
            <a:pPr defTabSz="360000">
              <a:lnSpc>
                <a:spcPct val="100000"/>
              </a:lnSpc>
              <a:spcBef>
                <a:spcPts val="0"/>
              </a:spcBef>
              <a:defRPr/>
            </a:pPr>
            <a:endParaRPr lang="ru-RU" dirty="0" smtClean="0">
              <a:latin typeface="SB Sans Text Light"/>
              <a:cs typeface="SB Sans Text Light"/>
            </a:endParaRPr>
          </a:p>
          <a:p>
            <a:pPr defTabSz="36000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dirty="0" smtClean="0">
                <a:latin typeface="SB Sans Text Light"/>
                <a:cs typeface="SB Sans Text Light"/>
              </a:rPr>
              <a:t>679 полностью заполненных признаков</a:t>
            </a:r>
          </a:p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ru-RU" dirty="0" smtClean="0"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dirty="0" smtClean="0">
              <a:latin typeface="SB Sans Text Light"/>
              <a:cs typeface="SB Sans Text Light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839416" y="2784129"/>
            <a:ext cx="3601694" cy="2197901"/>
            <a:chOff x="622098" y="2167203"/>
            <a:chExt cx="3601694" cy="2197901"/>
          </a:xfrm>
        </p:grpSpPr>
        <p:sp>
          <p:nvSpPr>
            <p:cNvPr id="5" name="Блок-схема: магнитный диск 4"/>
            <p:cNvSpPr/>
            <p:nvPr/>
          </p:nvSpPr>
          <p:spPr>
            <a:xfrm>
              <a:off x="625703" y="3501008"/>
              <a:ext cx="3598089" cy="864096"/>
            </a:xfrm>
            <a:prstGeom prst="flowChartMagneticDisk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Блок-схема: магнитный диск 7"/>
            <p:cNvSpPr/>
            <p:nvPr/>
          </p:nvSpPr>
          <p:spPr bwMode="auto">
            <a:xfrm>
              <a:off x="625702" y="3013206"/>
              <a:ext cx="3598089" cy="864096"/>
            </a:xfrm>
            <a:prstGeom prst="flowChartMagneticDisk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Блок-схема: магнитный диск 8"/>
            <p:cNvSpPr/>
            <p:nvPr/>
          </p:nvSpPr>
          <p:spPr bwMode="auto">
            <a:xfrm>
              <a:off x="625702" y="2581158"/>
              <a:ext cx="3598089" cy="864096"/>
            </a:xfrm>
            <a:prstGeom prst="flowChartMagneticDisk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Блок-схема: магнитный диск 9"/>
            <p:cNvSpPr/>
            <p:nvPr/>
          </p:nvSpPr>
          <p:spPr bwMode="auto">
            <a:xfrm>
              <a:off x="622098" y="2167203"/>
              <a:ext cx="3598089" cy="864096"/>
            </a:xfrm>
            <a:prstGeom prst="flowChartMagneticDisk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3666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0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узловых коэффициентов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47" y="904008"/>
            <a:ext cx="10401229" cy="55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0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узловых коэффициентов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46" y="889927"/>
            <a:ext cx="10449260" cy="55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0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узловых коэффициентов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8" y="861417"/>
            <a:ext cx="11280576" cy="558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0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показателей энергосистемы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7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53" y="836712"/>
            <a:ext cx="9507000" cy="55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56354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показателей энергосистемы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/>
              <a:t>8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02" y="1585213"/>
            <a:ext cx="9292856" cy="41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56354" y="0"/>
            <a:ext cx="12188952" cy="1167383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"/>
            <a:ext cx="10728324" cy="937483"/>
          </a:xfrm>
        </p:spPr>
        <p:txBody>
          <a:bodyPr/>
          <a:lstStyle/>
          <a:p>
            <a:r>
              <a:rPr lang="ru-RU" dirty="0" smtClean="0"/>
              <a:t>Анализ показателей энергосистемы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/>
              <a:t>9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7FE2045C-9082-494B-9EA3-F442CFB25546}"/>
              </a:ext>
            </a:extLst>
          </p:cNvPr>
          <p:cNvSpPr>
            <a:spLocks/>
          </p:cNvSpPr>
          <p:nvPr/>
        </p:nvSpPr>
        <p:spPr bwMode="auto">
          <a:xfrm>
            <a:off x="30640" y="6378575"/>
            <a:ext cx="2664296" cy="4620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SB Sans Text Light"/>
                <a:cs typeface="SB Sans Text Light"/>
              </a:rPr>
              <a:t>Выполнил: Вишняков А.И.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SB Sans Text Light"/>
              <a:cs typeface="SB Sans Text Ligh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0" y="1641804"/>
            <a:ext cx="11570660" cy="40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2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1730</TotalTime>
  <Words>1135</Words>
  <Application>Microsoft Office PowerPoint</Application>
  <DocSecurity>0</DocSecurity>
  <PresentationFormat>Широкоэкранный</PresentationFormat>
  <Paragraphs>144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SB Sans Display Light</vt:lpstr>
      <vt:lpstr>SB Sans Display Semibold</vt:lpstr>
      <vt:lpstr>SB Sans Text Light</vt:lpstr>
      <vt:lpstr>SBSansDisplay-Light</vt:lpstr>
      <vt:lpstr>Тема Office</vt:lpstr>
      <vt:lpstr>Office Theme</vt:lpstr>
      <vt:lpstr>Презентация PowerPoint</vt:lpstr>
      <vt:lpstr>Актуальность темы и ее проблематика</vt:lpstr>
      <vt:lpstr>Описание данных</vt:lpstr>
      <vt:lpstr>Анализ узловых коэффициентов</vt:lpstr>
      <vt:lpstr>Анализ узловых коэффициентов</vt:lpstr>
      <vt:lpstr>Анализ узловых коэффициентов</vt:lpstr>
      <vt:lpstr>Анализ показателей энергосистемы</vt:lpstr>
      <vt:lpstr>Анализ показателей энергосистемы</vt:lpstr>
      <vt:lpstr>Анализ показателей энергосистемы</vt:lpstr>
      <vt:lpstr>Анализ показателей энергосистемы</vt:lpstr>
      <vt:lpstr>Анализ показателей энергосистемы</vt:lpstr>
      <vt:lpstr>Анализ показателей энергосистемы</vt:lpstr>
      <vt:lpstr>Анализ показателей энергосистемы</vt:lpstr>
      <vt:lpstr>Анализ показателей энергосистемы</vt:lpstr>
      <vt:lpstr>Моделирование алгоритма</vt:lpstr>
      <vt:lpstr>Моделирование алгоритма</vt:lpstr>
      <vt:lpstr>Моделирование алгоритма</vt:lpstr>
      <vt:lpstr>Моделирование алгоритма</vt:lpstr>
      <vt:lpstr>Анализ результатов</vt:lpstr>
      <vt:lpstr>Выводы</vt:lpstr>
      <vt:lpstr>Список использованных источников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JVMoroz</dc:creator>
  <cp:keywords/>
  <dc:description/>
  <cp:lastModifiedBy>Sawa</cp:lastModifiedBy>
  <cp:revision>499</cp:revision>
  <dcterms:created xsi:type="dcterms:W3CDTF">2020-09-16T07:07:55Z</dcterms:created>
  <dcterms:modified xsi:type="dcterms:W3CDTF">2022-02-06T15:01:47Z</dcterms:modified>
  <cp:category/>
  <dc:identifier/>
  <cp:contentStatus/>
  <dc:language/>
  <cp:version/>
</cp:coreProperties>
</file>